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37" r:id="rId2"/>
    <p:sldId id="342" r:id="rId3"/>
    <p:sldId id="340" r:id="rId4"/>
    <p:sldId id="339" r:id="rId5"/>
    <p:sldId id="343" r:id="rId6"/>
    <p:sldId id="344" r:id="rId7"/>
    <p:sldId id="341" r:id="rId8"/>
    <p:sldId id="345" r:id="rId9"/>
    <p:sldId id="346" r:id="rId10"/>
    <p:sldId id="347" r:id="rId11"/>
    <p:sldId id="348" r:id="rId12"/>
  </p:sldIdLst>
  <p:sldSz cx="9144000" cy="6858000" type="screen4x3"/>
  <p:notesSz cx="6797675" cy="9928225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WenQuanYi Micro Hei" charset="0"/>
        <a:cs typeface="WenQuanYi Micro Hei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WenQuanYi Micro Hei" charset="0"/>
        <a:cs typeface="WenQuanYi Micro Hei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WenQuanYi Micro Hei" charset="0"/>
        <a:cs typeface="WenQuanYi Micro Hei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WenQuanYi Micro Hei" charset="0"/>
        <a:cs typeface="WenQuanYi Micro Hei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WenQuanYi Micro Hei" charset="0"/>
        <a:cs typeface="WenQuanYi Micro Hei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WenQuanYi Micro Hei" charset="0"/>
        <a:cs typeface="WenQuanYi Micro Hei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WenQuanYi Micro Hei" charset="0"/>
        <a:cs typeface="WenQuanYi Micro Hei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WenQuanYi Micro Hei" charset="0"/>
        <a:cs typeface="WenQuanYi Micro Hei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WenQuanYi Micro Hei" charset="0"/>
        <a:cs typeface="WenQuanYi Micro Hei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04BC"/>
    <a:srgbClr val="00421E"/>
    <a:srgbClr val="007434"/>
    <a:srgbClr val="FF6600"/>
    <a:srgbClr val="FF9900"/>
    <a:srgbClr val="8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7" autoAdjust="0"/>
    <p:restoredTop sz="94058" autoAdjust="0"/>
  </p:normalViewPr>
  <p:slideViewPr>
    <p:cSldViewPr snapToGrid="0">
      <p:cViewPr varScale="1">
        <p:scale>
          <a:sx n="71" d="100"/>
          <a:sy n="71" d="100"/>
        </p:scale>
        <p:origin x="992" y="4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468" y="40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09F61-1C70-4CE3-B9B6-7863182810C0}" type="datetimeFigureOut">
              <a:rPr lang="en-US" smtClean="0"/>
              <a:t>3/22/2016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4646A-F28B-4E1A-B8C9-54DBE9977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20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5565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79768" y="4715907"/>
            <a:ext cx="5436567" cy="44659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16220606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336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732AD8-3D5A-4C30-B73F-F45F3083EA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2342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B3750F-6C68-4F8F-8855-5EDF1D5D30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7838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5813" cy="58499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499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13A278-D2F5-4448-BEC2-F3312DD87E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7523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8013" cy="11414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E585CB-17A5-47BD-8AAC-83BF4A26BF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6730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5DE4D5-870E-42ED-BC5E-ACB2F4E00E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99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64A85F-BA17-474B-83B1-DF1777812E1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4586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02DB94-244F-4D95-A1DD-62A50A38D7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7008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BDD6A9-9E65-437B-AB68-FF89AD8CB2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2053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C82405-F681-40BD-94DB-D14C2A71DC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2394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D8DAA2-0AD3-4C98-887B-0C4CB0FB44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7981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CA2A6-DD77-4EBE-8097-250CDCAAA7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8427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DDF56-EEE4-4859-8525-C80421C36F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5463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Click to edit the outline text format</a:t>
            </a:r>
          </a:p>
          <a:p>
            <a:pPr lvl="1"/>
            <a:r>
              <a:rPr lang="en-GB" altLang="en-US" smtClean="0"/>
              <a:t>Second Outline Level</a:t>
            </a:r>
          </a:p>
          <a:p>
            <a:pPr lvl="2"/>
            <a:r>
              <a:rPr lang="en-GB" altLang="en-US" smtClean="0"/>
              <a:t>Third Outline Level</a:t>
            </a:r>
          </a:p>
          <a:p>
            <a:pPr lvl="3"/>
            <a:r>
              <a:rPr lang="en-GB" altLang="en-US" smtClean="0"/>
              <a:t>Fourth Outline Level</a:t>
            </a:r>
          </a:p>
          <a:p>
            <a:pPr lvl="4"/>
            <a:r>
              <a:rPr lang="en-GB" altLang="en-US" smtClean="0"/>
              <a:t>Fifth Outline Level</a:t>
            </a:r>
          </a:p>
          <a:p>
            <a:pPr lvl="4"/>
            <a:r>
              <a:rPr lang="en-GB" altLang="en-US" smtClean="0"/>
              <a:t>Sixth Outline Level</a:t>
            </a:r>
          </a:p>
          <a:p>
            <a:pPr lvl="4"/>
            <a:r>
              <a:rPr lang="en-GB" altLang="en-US" smtClean="0"/>
              <a:t>Seventh Outline Level</a:t>
            </a:r>
          </a:p>
          <a:p>
            <a:pPr lvl="4"/>
            <a:r>
              <a:rPr lang="en-GB" altLang="en-US" smtClean="0"/>
              <a:t>Eighth Outline Level</a:t>
            </a:r>
          </a:p>
          <a:p>
            <a:pPr lvl="4"/>
            <a:r>
              <a:rPr lang="en-GB" altLang="en-US" smtClean="0"/>
              <a:t>Ninth Outline Level</a:t>
            </a:r>
          </a:p>
        </p:txBody>
      </p:sp>
      <p:sp>
        <p:nvSpPr>
          <p:cNvPr id="1028" name="Text Box 3"/>
          <p:cNvSpPr txBox="1">
            <a:spLocks noChangeArrowheads="1"/>
          </p:cNvSpPr>
          <p:nvPr/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5225"/>
            <a:ext cx="2132013" cy="47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defRPr>
                <a:solidFill>
                  <a:srgbClr val="000000"/>
                </a:solidFill>
                <a:ea typeface="DejaVu Sans" charset="0"/>
                <a:cs typeface="DejaVu Sans" charset="0"/>
              </a:defRPr>
            </a:lvl1pPr>
          </a:lstStyle>
          <a:p>
            <a:pPr>
              <a:defRPr/>
            </a:pPr>
            <a:fld id="{B13DDFF2-64E7-4186-B30F-722AD6C0D7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5pPr>
      <a:lvl6pPr marL="25146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6pPr>
      <a:lvl7pPr marL="29718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7pPr>
      <a:lvl8pPr marL="34290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8pPr>
      <a:lvl9pPr marL="3886200" indent="-228600"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ea typeface="WenQuanYi Micro Hei" charset="0"/>
          <a:cs typeface="WenQuanYi Micro Hei" charset="0"/>
        </a:defRPr>
      </a:lvl9pPr>
    </p:titleStyle>
    <p:bodyStyle>
      <a:lvl1pPr marL="342900" indent="-342900" algn="l" defTabSz="457200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287"/>
            <a:ext cx="9144000" cy="54441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09849" y="86709"/>
            <a:ext cx="1466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T- matrix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06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462" y="0"/>
            <a:ext cx="5549462" cy="35416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6200000">
            <a:off x="-1320516" y="1008994"/>
            <a:ext cx="439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404BC"/>
                </a:solidFill>
              </a:rPr>
              <a:t>Interaction between </a:t>
            </a:r>
            <a:r>
              <a:rPr lang="en-US" dirty="0" err="1" smtClean="0">
                <a:solidFill>
                  <a:srgbClr val="0404BC"/>
                </a:solidFill>
              </a:rPr>
              <a:t>skyrmions</a:t>
            </a:r>
            <a:endParaRPr lang="en-US" dirty="0">
              <a:solidFill>
                <a:srgbClr val="0404BC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41651"/>
            <a:ext cx="9124490" cy="296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74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2" y="1017002"/>
            <a:ext cx="8890238" cy="441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51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484" y="670684"/>
            <a:ext cx="5573993" cy="57852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04391" y="78828"/>
            <a:ext cx="4340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Standard solution for the YSR energy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40897" y="5983013"/>
            <a:ext cx="293938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But LHS is then complex. So equation is not satisfied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14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587"/>
            <a:ext cx="9144000" cy="44308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64727" y="260131"/>
            <a:ext cx="6440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Usually YSR state is inside continuum of opposite spin.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Derive the condition that YSR state is inside the gap.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795546" y="6039634"/>
                <a:ext cx="913455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546" y="6039634"/>
                <a:ext cx="913455" cy="81836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39559" y="5592811"/>
                <a:ext cx="7938883" cy="529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Define average distance between electrons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ℏ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 smtClean="0">
                    <a:solidFill>
                      <a:schemeClr val="tx1"/>
                    </a:solidFill>
                  </a:rPr>
                  <a:t>, then condition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becomes</a:t>
                </a:r>
                <a:endParaRPr lang="en-US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59" y="5592811"/>
                <a:ext cx="7938883" cy="529440"/>
              </a:xfrm>
              <a:prstGeom prst="rect">
                <a:avLst/>
              </a:prstGeom>
              <a:blipFill rotWithShape="0">
                <a:blip r:embed="rId4"/>
                <a:stretch>
                  <a:fillRect l="-614"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 bwMode="auto">
          <a:xfrm flipH="1" flipV="1">
            <a:off x="7025640" y="4785360"/>
            <a:ext cx="53078" cy="110773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7033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88" y="369331"/>
            <a:ext cx="8071945" cy="39578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00653" y="0"/>
            <a:ext cx="644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Include (</a:t>
            </a:r>
            <a:r>
              <a:rPr lang="en-US" dirty="0" err="1" smtClean="0">
                <a:solidFill>
                  <a:schemeClr val="tx1"/>
                </a:solidFill>
              </a:rPr>
              <a:t>ana</a:t>
            </a:r>
            <a:r>
              <a:rPr lang="en-US" dirty="0" smtClean="0">
                <a:solidFill>
                  <a:schemeClr val="tx1"/>
                </a:solidFill>
              </a:rPr>
              <a:t>) monopole moment and find the solution again.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92" y="4832970"/>
            <a:ext cx="7496504" cy="202503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43150" y="4368598"/>
            <a:ext cx="711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The energy acquires imaginary part (YSR becomes a resonance)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69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903"/>
            <a:ext cx="4388224" cy="57615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921" y="381903"/>
            <a:ext cx="3930079" cy="57615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79694" y="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T-matrix solution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90967" y="6200576"/>
                <a:ext cx="8313494" cy="657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404BC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404B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404B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rgbClr val="0404B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404B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404B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404BC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404B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0404B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404B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404BC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404BC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0404BC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404B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rgbClr val="0404B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404B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404BC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404B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0" i="1" smtClean="0">
                                          <a:solidFill>
                                            <a:srgbClr val="0404B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404BC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404B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rgbClr val="0404B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0404B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404BC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404BC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404B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r>
                            <a:rPr lang="en-US" b="0" i="1" smtClean="0">
                              <a:solidFill>
                                <a:srgbClr val="0404B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0404BC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0404B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404BC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404BC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</m:acc>
                          <m:r>
                            <a:rPr lang="en-US" i="1">
                              <a:solidFill>
                                <a:srgbClr val="0404BC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i="1">
                                      <a:solidFill>
                                        <a:srgbClr val="0404B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404BC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404B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404BC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solidFill>
                                <a:srgbClr val="0404BC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404BC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solidFill>
                                <a:srgbClr val="0404BC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0404B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404BC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404BC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404BC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0404BC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404BC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67" y="6200576"/>
                <a:ext cx="8313494" cy="6574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52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70279" y="1694485"/>
                <a:ext cx="6440214" cy="1593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/>
                    </a:solidFill>
                  </a:rPr>
                  <a:t>The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anapole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 and monopole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skyrmions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can be transformed one to another by a global gauge transform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. 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This symmetry must commute with the Hamiltonian. It does not commute e.g. with </a:t>
                </a:r>
                <a:r>
                  <a:rPr lang="en-US" dirty="0" err="1" smtClean="0">
                    <a:solidFill>
                      <a:schemeClr val="tx1"/>
                    </a:solidFill>
                  </a:rPr>
                  <a:t>Rashba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spin-orbit, which is likely present at the surface of a superconductor. 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279" y="1694485"/>
                <a:ext cx="6440214" cy="1593898"/>
              </a:xfrm>
              <a:prstGeom prst="rect">
                <a:avLst/>
              </a:prstGeom>
              <a:blipFill rotWithShape="0">
                <a:blip r:embed="rId3"/>
                <a:stretch>
                  <a:fillRect l="-852" t="-2299" b="-5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447364" y="313764"/>
            <a:ext cx="439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404BC"/>
                </a:solidFill>
              </a:rPr>
              <a:t>Anapole</a:t>
            </a:r>
            <a:r>
              <a:rPr lang="en-US" dirty="0" smtClean="0">
                <a:solidFill>
                  <a:srgbClr val="0404BC"/>
                </a:solidFill>
              </a:rPr>
              <a:t> vs monopole </a:t>
            </a:r>
            <a:r>
              <a:rPr lang="en-US" dirty="0" err="1" smtClean="0">
                <a:solidFill>
                  <a:srgbClr val="0404BC"/>
                </a:solidFill>
              </a:rPr>
              <a:t>skyrmions</a:t>
            </a:r>
            <a:endParaRPr lang="en-US" dirty="0">
              <a:solidFill>
                <a:srgbClr val="0404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01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683"/>
            <a:ext cx="9144000" cy="42826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2277" y="332625"/>
            <a:ext cx="711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(OLD) Attempt to solve T-matrix equation. Actually incorrect, because one term is missed. But has good ideas.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61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399" y="919963"/>
            <a:ext cx="5943429" cy="54001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2276" y="62753"/>
            <a:ext cx="711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UNITS. Set </a:t>
            </a:r>
            <a:r>
              <a:rPr lang="en-US" dirty="0" err="1" smtClean="0">
                <a:solidFill>
                  <a:schemeClr val="tx1"/>
                </a:solidFill>
              </a:rPr>
              <a:t>Ef</a:t>
            </a:r>
            <a:r>
              <a:rPr lang="en-US" dirty="0" smtClean="0">
                <a:solidFill>
                  <a:schemeClr val="tx1"/>
                </a:solidFill>
              </a:rPr>
              <a:t> and Pf as units of energy and momentum, express </a:t>
            </a:r>
            <a:r>
              <a:rPr lang="en-US" dirty="0" err="1" smtClean="0">
                <a:solidFill>
                  <a:schemeClr val="tx1"/>
                </a:solidFill>
              </a:rPr>
              <a:t>everthing</a:t>
            </a:r>
            <a:r>
              <a:rPr lang="en-US" dirty="0" smtClean="0">
                <a:solidFill>
                  <a:schemeClr val="tx1"/>
                </a:solidFill>
              </a:rPr>
              <a:t> else through them.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248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9840" y="-17288"/>
            <a:ext cx="439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404BC"/>
                </a:solidFill>
              </a:rPr>
              <a:t>Interaction between </a:t>
            </a:r>
            <a:r>
              <a:rPr lang="en-US" dirty="0" err="1" smtClean="0">
                <a:solidFill>
                  <a:srgbClr val="0404BC"/>
                </a:solidFill>
              </a:rPr>
              <a:t>skyrmions</a:t>
            </a:r>
            <a:endParaRPr lang="en-US" dirty="0">
              <a:solidFill>
                <a:srgbClr val="0404BC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88958"/>
            <a:ext cx="6124813" cy="39598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7226"/>
            <a:ext cx="9144000" cy="214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81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WenQuanYi Micro Hei"/>
        <a:cs typeface="WenQuanYi Micro Hei"/>
      </a:majorFont>
      <a:minorFont>
        <a:latin typeface="Arial"/>
        <a:ea typeface="WenQuanYi Micro Hei"/>
        <a:cs typeface="WenQuanYi Micro He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82188</TotalTime>
  <Words>143</Words>
  <Application>Microsoft Office PowerPoint</Application>
  <PresentationFormat>On-screen Show (4:3)</PresentationFormat>
  <Paragraphs>17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Cambria Math</vt:lpstr>
      <vt:lpstr>DejaVu Sans</vt:lpstr>
      <vt:lpstr>Times New Roman</vt:lpstr>
      <vt:lpstr>WenQuanYi Micro Hei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Administrator</dc:creator>
  <cp:lastModifiedBy>pershoguba</cp:lastModifiedBy>
  <cp:revision>1267</cp:revision>
  <cp:lastPrinted>2015-07-03T17:23:53Z</cp:lastPrinted>
  <dcterms:created xsi:type="dcterms:W3CDTF">2011-06-24T20:13:14Z</dcterms:created>
  <dcterms:modified xsi:type="dcterms:W3CDTF">2016-04-01T15:09:51Z</dcterms:modified>
</cp:coreProperties>
</file>